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317" r:id="rId2"/>
    <p:sldId id="348" r:id="rId3"/>
    <p:sldId id="346" r:id="rId4"/>
    <p:sldId id="349" r:id="rId5"/>
    <p:sldId id="350" r:id="rId6"/>
    <p:sldId id="351" r:id="rId7"/>
    <p:sldId id="352" r:id="rId8"/>
    <p:sldId id="353" r:id="rId9"/>
    <p:sldId id="354" r:id="rId10"/>
    <p:sldId id="355" r:id="rId11"/>
    <p:sldId id="356" r:id="rId12"/>
    <p:sldId id="357" r:id="rId13"/>
    <p:sldId id="358" r:id="rId14"/>
    <p:sldId id="359" r:id="rId15"/>
    <p:sldId id="347" r:id="rId16"/>
    <p:sldId id="321" r:id="rId17"/>
  </p:sldIdLst>
  <p:sldSz cx="1188085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74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yt k" initials="fk" lastIdx="1" clrIdx="0">
    <p:extLst>
      <p:ext uri="{19B8F6BF-5375-455C-9EA6-DF929625EA0E}">
        <p15:presenceInfo xmlns:p15="http://schemas.microsoft.com/office/powerpoint/2012/main" userId="5d0e5b1fc11b837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Orta Stil 2 - Vurgu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7" autoAdjust="0"/>
    <p:restoredTop sz="94789"/>
  </p:normalViewPr>
  <p:slideViewPr>
    <p:cSldViewPr>
      <p:cViewPr varScale="1">
        <p:scale>
          <a:sx n="104" d="100"/>
          <a:sy n="104" d="100"/>
        </p:scale>
        <p:origin x="1128" y="114"/>
      </p:cViewPr>
      <p:guideLst>
        <p:guide orient="horz" pos="2160"/>
        <p:guide pos="37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55809" y="1143000"/>
            <a:ext cx="5346383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ctrTitle" hasCustomPrompt="1"/>
          </p:nvPr>
        </p:nvSpPr>
        <p:spPr>
          <a:xfrm>
            <a:off x="891065" y="2130428"/>
            <a:ext cx="10098722" cy="1470025"/>
          </a:xfrm>
        </p:spPr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Alt Başlık"/>
          <p:cNvSpPr>
            <a:spLocks noGrp="1"/>
          </p:cNvSpPr>
          <p:nvPr>
            <p:ph type="subTitle" idx="1" hasCustomPrompt="1"/>
          </p:nvPr>
        </p:nvSpPr>
        <p:spPr>
          <a:xfrm>
            <a:off x="1782127" y="3886200"/>
            <a:ext cx="8316596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tıklatın</a:t>
            </a:r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Dikey Başlık"/>
          <p:cNvSpPr>
            <a:spLocks noGrp="1"/>
          </p:cNvSpPr>
          <p:nvPr>
            <p:ph type="title" orient="vert" hasCustomPrompt="1"/>
          </p:nvPr>
        </p:nvSpPr>
        <p:spPr>
          <a:xfrm>
            <a:off x="8613616" y="274641"/>
            <a:ext cx="2673191" cy="5851525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 hasCustomPrompt="1"/>
          </p:nvPr>
        </p:nvSpPr>
        <p:spPr>
          <a:xfrm>
            <a:off x="594044" y="274641"/>
            <a:ext cx="7821559" cy="5851525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>
          <a:xfrm>
            <a:off x="938507" y="4406903"/>
            <a:ext cx="10098722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 hasCustomPrompt="1"/>
          </p:nvPr>
        </p:nvSpPr>
        <p:spPr>
          <a:xfrm>
            <a:off x="938507" y="2906713"/>
            <a:ext cx="10098722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 hasCustomPrompt="1"/>
          </p:nvPr>
        </p:nvSpPr>
        <p:spPr>
          <a:xfrm>
            <a:off x="594043" y="1600203"/>
            <a:ext cx="524737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 hasCustomPrompt="1"/>
          </p:nvPr>
        </p:nvSpPr>
        <p:spPr>
          <a:xfrm>
            <a:off x="6039433" y="1600203"/>
            <a:ext cx="524737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4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6" name="5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6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 hasCustomPrompt="1"/>
          </p:nvPr>
        </p:nvSpPr>
        <p:spPr>
          <a:xfrm>
            <a:off x="594042" y="1535113"/>
            <a:ext cx="524943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 hasCustomPrompt="1"/>
          </p:nvPr>
        </p:nvSpPr>
        <p:spPr>
          <a:xfrm>
            <a:off x="594042" y="2174875"/>
            <a:ext cx="524943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4 Metin Yer Tutucusu"/>
          <p:cNvSpPr>
            <a:spLocks noGrp="1"/>
          </p:cNvSpPr>
          <p:nvPr>
            <p:ph type="body" sz="quarter" idx="3" hasCustomPrompt="1"/>
          </p:nvPr>
        </p:nvSpPr>
        <p:spPr>
          <a:xfrm>
            <a:off x="6035307" y="1535113"/>
            <a:ext cx="525150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5 İçerik Yer Tutucusu"/>
          <p:cNvSpPr>
            <a:spLocks noGrp="1"/>
          </p:cNvSpPr>
          <p:nvPr>
            <p:ph sz="quarter" idx="4" hasCustomPrompt="1"/>
          </p:nvPr>
        </p:nvSpPr>
        <p:spPr>
          <a:xfrm>
            <a:off x="6035307" y="2174875"/>
            <a:ext cx="525150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6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8" name="7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8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4" name="3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4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3" name="2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3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>
          <a:xfrm>
            <a:off x="594044" y="273050"/>
            <a:ext cx="390871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 hasCustomPrompt="1"/>
          </p:nvPr>
        </p:nvSpPr>
        <p:spPr>
          <a:xfrm>
            <a:off x="4645084" y="273053"/>
            <a:ext cx="664172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 hasCustomPrompt="1"/>
          </p:nvPr>
        </p:nvSpPr>
        <p:spPr>
          <a:xfrm>
            <a:off x="594044" y="1435103"/>
            <a:ext cx="390871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4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6" name="5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6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>
          <a:xfrm>
            <a:off x="2328731" y="4800600"/>
            <a:ext cx="712851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Resim Yer Tutucusu"/>
          <p:cNvSpPr>
            <a:spLocks noGrp="1"/>
          </p:cNvSpPr>
          <p:nvPr>
            <p:ph type="pic" idx="1"/>
          </p:nvPr>
        </p:nvSpPr>
        <p:spPr>
          <a:xfrm>
            <a:off x="2328731" y="612775"/>
            <a:ext cx="712851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 hasCustomPrompt="1"/>
          </p:nvPr>
        </p:nvSpPr>
        <p:spPr>
          <a:xfrm>
            <a:off x="2328731" y="5367338"/>
            <a:ext cx="712851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4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6" name="5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6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 Yer Tutucusu"/>
          <p:cNvSpPr>
            <a:spLocks noGrp="1"/>
          </p:cNvSpPr>
          <p:nvPr>
            <p:ph type="title"/>
          </p:nvPr>
        </p:nvSpPr>
        <p:spPr>
          <a:xfrm>
            <a:off x="594043" y="274638"/>
            <a:ext cx="1069276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594043" y="1600203"/>
            <a:ext cx="1069276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2"/>
          </p:nvPr>
        </p:nvSpPr>
        <p:spPr>
          <a:xfrm>
            <a:off x="594043" y="6356353"/>
            <a:ext cx="2772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720DD-5B6D-40BF-8493-A6B52D484E6B}" type="datetimeFigureOut">
              <a:rPr lang="tr-TR" smtClean="0"/>
              <a:t>5.03.2023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3"/>
          </p:nvPr>
        </p:nvSpPr>
        <p:spPr>
          <a:xfrm>
            <a:off x="4059292" y="6356353"/>
            <a:ext cx="37622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4"/>
          </p:nvPr>
        </p:nvSpPr>
        <p:spPr>
          <a:xfrm>
            <a:off x="8514609" y="6356353"/>
            <a:ext cx="2772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altLang="en-US"/>
          </a:p>
        </p:txBody>
      </p:sp>
      <p:pic>
        <p:nvPicPr>
          <p:cNvPr id="10" name="Content Placeholder 9" descr="WhatsApp Image 2022-07-02 at 01.24.00 (2)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1880231" cy="6858000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2845216" y="2923445"/>
            <a:ext cx="3985035" cy="2012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120" b="1">
                <a:solidFill>
                  <a:schemeClr val="bg1"/>
                </a:solidFill>
                <a:latin typeface="Ink Free" panose="03080402000500000000" charset="0"/>
              </a:rPr>
              <a:t>Wise </a:t>
            </a:r>
            <a:r>
              <a:rPr lang="tr-TR" sz="3120" b="1" err="1">
                <a:solidFill>
                  <a:schemeClr val="bg1"/>
                </a:solidFill>
                <a:latin typeface="Ink Free" panose="03080402000500000000" charset="0"/>
              </a:rPr>
              <a:t>QA</a:t>
            </a:r>
            <a:r>
              <a:rPr lang="tr-TR" sz="3120" b="1">
                <a:solidFill>
                  <a:schemeClr val="bg1"/>
                </a:solidFill>
                <a:latin typeface="Ink Free" panose="03080402000500000000" charset="0"/>
              </a:rPr>
              <a:t> Team x</a:t>
            </a:r>
            <a:endParaRPr lang="tr-TR" sz="3120" b="1" i="0">
              <a:solidFill>
                <a:schemeClr val="bg1"/>
              </a:solidFill>
              <a:effectLst/>
              <a:latin typeface="Ink Free" panose="03080402000500000000" charset="0"/>
            </a:endParaRPr>
          </a:p>
          <a:p>
            <a:r>
              <a:rPr lang="tr-TR" altLang="en-GB" sz="3120" b="1" err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Mentor</a:t>
            </a:r>
            <a:r>
              <a:rPr lang="tr-TR" altLang="en-GB" sz="312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 Toplantısı</a:t>
            </a:r>
          </a:p>
          <a:p>
            <a:r>
              <a:rPr lang="tr-TR" altLang="en-GB" sz="312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-/03/2022</a:t>
            </a:r>
          </a:p>
          <a:p>
            <a:r>
              <a:rPr lang="tr-TR" altLang="en-GB" sz="3120" b="1" err="1">
                <a:solidFill>
                  <a:schemeClr val="bg1"/>
                </a:solidFill>
                <a:latin typeface="Ink Free" panose="03080402000500000000" charset="0"/>
                <a:sym typeface="+mn-ea"/>
              </a:rPr>
              <a:t>Linkedin</a:t>
            </a:r>
            <a:r>
              <a:rPr lang="tr-TR" altLang="en-GB" sz="3120" b="1">
                <a:solidFill>
                  <a:schemeClr val="bg1"/>
                </a:solidFill>
                <a:latin typeface="Ink Free" panose="03080402000500000000" charset="0"/>
                <a:sym typeface="+mn-ea"/>
              </a:rPr>
              <a:t> </a:t>
            </a:r>
            <a:endParaRPr lang="tr-TR" altLang="en-GB" sz="3120" b="1">
              <a:solidFill>
                <a:schemeClr val="bg1"/>
              </a:solidFill>
              <a:latin typeface="Ink Free" panose="03080402000500000000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155929" y="799855"/>
            <a:ext cx="11617143" cy="909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tr-TR" sz="2800" b="1" i="0" u="none" strike="noStrike" cap="none" err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Linkedin</a:t>
            </a: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nasıl kurulur?</a:t>
            </a:r>
          </a:p>
          <a:p>
            <a:pPr marL="0" lvl="1">
              <a:buClr>
                <a:srgbClr val="7030A0"/>
              </a:buClr>
              <a:buSzPts val="2400"/>
            </a:pPr>
            <a:r>
              <a:rPr lang="tr-TR" sz="2800">
                <a:solidFill>
                  <a:srgbClr val="7030A0"/>
                </a:solidFill>
                <a:latin typeface="Calibri"/>
                <a:cs typeface="Calibri"/>
              </a:rPr>
              <a:t> İş ünvanı ve çalışma türü ilk kayıt esnasında ‘QA Engineer’ ve ‘freelance’ seçilebilir. Sonrasında ‘Continue’ butonuna tıklayınız.</a:t>
            </a:r>
          </a:p>
          <a:p>
            <a:pPr marL="0" lvl="1">
              <a:buClr>
                <a:srgbClr val="7030A0"/>
              </a:buClr>
              <a:buSzPts val="2400"/>
            </a:pPr>
            <a:endParaRPr lang="tr-TR" sz="2800">
              <a:solidFill>
                <a:srgbClr val="7030A0"/>
              </a:solidFill>
              <a:latin typeface="Calibri"/>
              <a:cs typeface="Calibri"/>
            </a:endParaRPr>
          </a:p>
          <a:p>
            <a:pPr marL="342900" lvl="1" indent="-342900">
              <a:buClr>
                <a:srgbClr val="7030A0"/>
              </a:buClr>
              <a:buSzPts val="2400"/>
              <a:buFont typeface="Noto Sans Symbols"/>
              <a:buChar char="▪"/>
            </a:pP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b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2" descr="Linkedin Logo, symbol, meaning, history, Vector, PNG">
            <a:extLst>
              <a:ext uri="{FF2B5EF4-FFF2-40B4-BE49-F238E27FC236}">
                <a16:creationId xmlns:a16="http://schemas.microsoft.com/office/drawing/2014/main" id="{E338ED29-29F5-4932-B5C4-B1BB27C7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100" y="-171400"/>
            <a:ext cx="2376264" cy="118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6D0EE9C4-BD39-40AC-BFB9-D0C1E0561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113" y="2132856"/>
            <a:ext cx="5400600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949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155929" y="799855"/>
            <a:ext cx="11617143" cy="909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tr-TR" sz="2800" b="1" i="0" u="none" strike="noStrike" cap="none" err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Linkedin</a:t>
            </a: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nasıl kurulur?</a:t>
            </a:r>
          </a:p>
          <a:p>
            <a:pPr marL="0" lvl="1">
              <a:buClr>
                <a:srgbClr val="7030A0"/>
              </a:buClr>
              <a:buSzPts val="2400"/>
            </a:pPr>
            <a:r>
              <a:rPr lang="tr-TR" sz="2800">
                <a:solidFill>
                  <a:srgbClr val="7030A0"/>
                </a:solidFill>
                <a:latin typeface="Calibri"/>
                <a:cs typeface="Calibri"/>
              </a:rPr>
              <a:t>Şimdilik iş fırsatları ile ilgilenmiyorum seçeneği seçilebilir. Sonrasında ‘Next’ butonuna tıklayınız.</a:t>
            </a:r>
          </a:p>
          <a:p>
            <a:pPr marL="0" lvl="1">
              <a:buClr>
                <a:srgbClr val="7030A0"/>
              </a:buClr>
              <a:buSzPts val="2400"/>
            </a:pPr>
            <a:endParaRPr lang="tr-TR" sz="2800">
              <a:solidFill>
                <a:srgbClr val="7030A0"/>
              </a:solidFill>
              <a:latin typeface="Calibri"/>
              <a:cs typeface="Calibri"/>
            </a:endParaRPr>
          </a:p>
          <a:p>
            <a:pPr marL="342900" lvl="1" indent="-342900">
              <a:buClr>
                <a:srgbClr val="7030A0"/>
              </a:buClr>
              <a:buSzPts val="2400"/>
              <a:buFont typeface="Noto Sans Symbols"/>
              <a:buChar char="▪"/>
            </a:pP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b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2" descr="Linkedin Logo, symbol, meaning, history, Vector, PNG">
            <a:extLst>
              <a:ext uri="{FF2B5EF4-FFF2-40B4-BE49-F238E27FC236}">
                <a16:creationId xmlns:a16="http://schemas.microsoft.com/office/drawing/2014/main" id="{E338ED29-29F5-4932-B5C4-B1BB27C7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100" y="-171400"/>
            <a:ext cx="2376264" cy="118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F51774D1-95FE-4326-A6D4-BE0896E8B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737" y="2132856"/>
            <a:ext cx="6105525" cy="4281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746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155929" y="799855"/>
            <a:ext cx="11617143" cy="909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tr-TR" sz="2800" b="1" i="0" u="none" strike="noStrike" cap="none" err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Linkedin</a:t>
            </a: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nasıl kurulur?</a:t>
            </a:r>
          </a:p>
          <a:p>
            <a:pPr marL="0" lvl="1">
              <a:buClr>
                <a:srgbClr val="7030A0"/>
              </a:buClr>
              <a:buSzPts val="2400"/>
            </a:pPr>
            <a:r>
              <a:rPr lang="tr-TR" sz="2800">
                <a:solidFill>
                  <a:srgbClr val="7030A0"/>
                </a:solidFill>
                <a:latin typeface="Calibri"/>
                <a:cs typeface="Calibri"/>
              </a:rPr>
              <a:t>Bu ekranda size bilgilendirme amaçlı emailler geleceğinden isteğe göre ‘Skip’ veya ‘Continue’ butonunu tıklayınız.</a:t>
            </a:r>
          </a:p>
          <a:p>
            <a:pPr marL="0" lvl="1">
              <a:buClr>
                <a:srgbClr val="7030A0"/>
              </a:buClr>
              <a:buSzPts val="2400"/>
            </a:pPr>
            <a:endParaRPr lang="tr-TR" sz="2800">
              <a:solidFill>
                <a:srgbClr val="7030A0"/>
              </a:solidFill>
              <a:latin typeface="Calibri"/>
              <a:cs typeface="Calibri"/>
            </a:endParaRPr>
          </a:p>
          <a:p>
            <a:pPr marL="342900" lvl="1" indent="-342900">
              <a:buClr>
                <a:srgbClr val="7030A0"/>
              </a:buClr>
              <a:buSzPts val="2400"/>
              <a:buFont typeface="Noto Sans Symbols"/>
              <a:buChar char="▪"/>
            </a:pP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b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2" descr="Linkedin Logo, symbol, meaning, history, Vector, PNG">
            <a:extLst>
              <a:ext uri="{FF2B5EF4-FFF2-40B4-BE49-F238E27FC236}">
                <a16:creationId xmlns:a16="http://schemas.microsoft.com/office/drawing/2014/main" id="{E338ED29-29F5-4932-B5C4-B1BB27C7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100" y="-171400"/>
            <a:ext cx="2376264" cy="118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816767D9-1807-4AFF-A13A-183997A05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825" y="2204864"/>
            <a:ext cx="5817840" cy="422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598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155929" y="799855"/>
            <a:ext cx="11617143" cy="909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tr-TR" sz="2800" b="1" i="0" u="none" strike="noStrike" cap="none" err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Linkedin</a:t>
            </a: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nasıl kurulur?</a:t>
            </a:r>
          </a:p>
          <a:p>
            <a:pPr marL="0" lvl="1">
              <a:buClr>
                <a:srgbClr val="7030A0"/>
              </a:buClr>
              <a:buSzPts val="2400"/>
            </a:pPr>
            <a:r>
              <a:rPr lang="tr-TR" sz="2800">
                <a:solidFill>
                  <a:srgbClr val="7030A0"/>
                </a:solidFill>
                <a:latin typeface="Calibri"/>
                <a:cs typeface="Calibri"/>
              </a:rPr>
              <a:t>Bu ekranda profil resmini seçtikten sonra ‘Add photo’ butonunu tıklayınız. </a:t>
            </a:r>
          </a:p>
          <a:p>
            <a:pPr marL="0" lvl="1">
              <a:buClr>
                <a:srgbClr val="7030A0"/>
              </a:buClr>
              <a:buSzPts val="2400"/>
            </a:pPr>
            <a:endParaRPr lang="tr-TR" sz="2800">
              <a:solidFill>
                <a:srgbClr val="7030A0"/>
              </a:solidFill>
              <a:latin typeface="Calibri"/>
              <a:cs typeface="Calibri"/>
            </a:endParaRPr>
          </a:p>
          <a:p>
            <a:pPr marL="342900" lvl="1" indent="-342900">
              <a:buClr>
                <a:srgbClr val="7030A0"/>
              </a:buClr>
              <a:buSzPts val="2400"/>
              <a:buFont typeface="Noto Sans Symbols"/>
              <a:buChar char="▪"/>
            </a:pP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b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2" descr="Linkedin Logo, symbol, meaning, history, Vector, PNG">
            <a:extLst>
              <a:ext uri="{FF2B5EF4-FFF2-40B4-BE49-F238E27FC236}">
                <a16:creationId xmlns:a16="http://schemas.microsoft.com/office/drawing/2014/main" id="{E338ED29-29F5-4932-B5C4-B1BB27C7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100" y="-171400"/>
            <a:ext cx="2376264" cy="118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C45E7923-D89F-46D1-B280-0CF9D0010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177" y="2154805"/>
            <a:ext cx="3600400" cy="393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55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131853" y="908720"/>
            <a:ext cx="11617143" cy="6408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Başlangıç için Linkedin de nelere dikkat edilmeli?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00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Profil resmimiz, sade bir kıyafet ile arkaplanı çok renkli olmayan bir ortamda hafif bir tebessüm                                    ederken çekilen bir resim olmalı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00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Arkaplan </a:t>
            </a:r>
            <a:r>
              <a:rPr lang="tr-TR" sz="200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olarak IT sektörü ile alakali bir fotoğraf konulmalı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00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Title olarak ‘QA test engineer’, ‘software test engineer’, ‘QA engineer’,’ QA analyst’ </a:t>
            </a:r>
            <a:r>
              <a:rPr lang="tr-TR" sz="200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,’SDET’ gibi seçenekler seçilebilir.</a:t>
            </a:r>
            <a:endParaRPr lang="tr-TR" sz="2000">
              <a:solidFill>
                <a:srgbClr val="7030A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00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İş geçmişimize IT sektörü ile ilgili bir işte çalışmadıysak şimdilik boş bırakalım.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00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sektörü ile ilgili kişilerle bağlanti kuralım. Bunlar developer, QA, insan kaynaklari, recruiterlar, IT Manager olabilir.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00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Yetenek yazılabilir ama onaylama işlemini sonra konuşulacak.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00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About kısmı ve anahtar kelimeler kısımları şimdilik boş kalabilir.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00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Open the work kapalı olsun.</a:t>
            </a:r>
            <a:endParaRPr lang="tr-TR" sz="2000">
              <a:solidFill>
                <a:srgbClr val="7030A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1" indent="-342900">
              <a:buClr>
                <a:srgbClr val="7030A0"/>
              </a:buClr>
              <a:buSzPts val="2400"/>
              <a:buFont typeface="Noto Sans Symbols"/>
              <a:buChar char="▪"/>
            </a:pP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1" indent="-4572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Arial" panose="020B0604020202020204" pitchFamily="34" charset="0"/>
              <a:buChar char="•"/>
            </a:pP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826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 panose="020B0604020202020204" pitchFamily="34" charset="0"/>
              <a:buChar char="•"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826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 panose="020B0604020202020204" pitchFamily="34" charset="0"/>
              <a:buChar char="•"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2" descr="Linkedin Logo, symbol, meaning, history, Vector, PNG">
            <a:extLst>
              <a:ext uri="{FF2B5EF4-FFF2-40B4-BE49-F238E27FC236}">
                <a16:creationId xmlns:a16="http://schemas.microsoft.com/office/drawing/2014/main" id="{E338ED29-29F5-4932-B5C4-B1BB27C7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100" y="-171400"/>
            <a:ext cx="2376264" cy="118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417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alt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"/>
            <a:ext cx="11881469" cy="68580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835969" y="2276872"/>
            <a:ext cx="5790058" cy="3839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Arial" panose="020B0604020202020204" pitchFamily="34" charset="0"/>
              <a:buNone/>
            </a:pPr>
            <a:r>
              <a:rPr lang="tr-TR" altLang="en-GB" sz="2435">
                <a:solidFill>
                  <a:schemeClr val="bg1"/>
                </a:solidFill>
                <a:sym typeface="+mn-ea"/>
              </a:rPr>
              <a:t> Bir sonraki hafta toplantı içeriği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altLang="en-GB" sz="2435">
              <a:solidFill>
                <a:schemeClr val="bg1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35">
                <a:solidFill>
                  <a:schemeClr val="bg1"/>
                </a:solidFill>
              </a:rPr>
              <a:t>Haftalık Değerlendirme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35">
                <a:solidFill>
                  <a:schemeClr val="bg1"/>
                </a:solidFill>
              </a:rPr>
              <a:t>Zaman Yönetimi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sz="2435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altLang="en-GB" sz="2435">
              <a:solidFill>
                <a:schemeClr val="bg1"/>
              </a:solidFill>
              <a:sym typeface="+mn-ea"/>
            </a:endParaRPr>
          </a:p>
          <a:p>
            <a:pPr indent="0" algn="ctr">
              <a:buFont typeface="Arial" panose="020B0604020202020204" pitchFamily="34" charset="0"/>
              <a:buNone/>
            </a:pPr>
            <a:endParaRPr lang="tr-TR" altLang="en-GB" sz="2435">
              <a:solidFill>
                <a:schemeClr val="bg1"/>
              </a:solidFill>
              <a:sym typeface="+mn-ea"/>
            </a:endParaRPr>
          </a:p>
          <a:p>
            <a:pPr indent="0" algn="ctr">
              <a:buFont typeface="Arial" panose="020B0604020202020204" pitchFamily="34" charset="0"/>
              <a:buNone/>
            </a:pPr>
            <a:r>
              <a:rPr lang="tr-TR" altLang="en-GB" sz="2435">
                <a:solidFill>
                  <a:schemeClr val="bg1"/>
                </a:solidFill>
                <a:sym typeface="+mn-ea"/>
              </a:rPr>
              <a:t> </a:t>
            </a:r>
          </a:p>
          <a:p>
            <a:pPr indent="0">
              <a:buFont typeface="Arial" panose="020B0604020202020204" pitchFamily="34" charset="0"/>
              <a:buNone/>
            </a:pPr>
            <a:endParaRPr lang="tr-TR" altLang="en-GB" sz="2435">
              <a:solidFill>
                <a:schemeClr val="bg1"/>
              </a:solidFill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tr-TR" altLang="en-GB" sz="2435">
              <a:solidFill>
                <a:schemeClr val="bg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471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alt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1880850" cy="68580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23801" y="280729"/>
            <a:ext cx="103264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altLang="en-GB" sz="4800">
                <a:solidFill>
                  <a:schemeClr val="bg1"/>
                </a:solidFill>
                <a:latin typeface="Candara" panose="020E0502030303020204" charset="0"/>
                <a:cs typeface="Candara" panose="020E0502030303020204" charset="0"/>
              </a:rPr>
              <a:t>Kemerini bağla! </a:t>
            </a:r>
          </a:p>
          <a:p>
            <a:r>
              <a:rPr lang="tr-TR" altLang="en-GB" sz="4800">
                <a:solidFill>
                  <a:schemeClr val="bg1"/>
                </a:solidFill>
                <a:latin typeface="Candara" panose="020E0502030303020204" charset="0"/>
                <a:cs typeface="Candara" panose="020E0502030303020204" charset="0"/>
              </a:rPr>
              <a:t>Uçuşa geçiyoruz!!!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alt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98282"/>
            <a:ext cx="11881469" cy="6956282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736337" y="2304032"/>
            <a:ext cx="5790058" cy="4214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altLang="en-GB" sz="2435">
                <a:solidFill>
                  <a:schemeClr val="bg1"/>
                </a:solidFill>
                <a:sym typeface="+mn-ea"/>
              </a:rPr>
              <a:t>         Geçen Haftanın Değerlendirmesi</a:t>
            </a:r>
            <a:endParaRPr lang="tr-TR" altLang="en-GB" sz="3200">
              <a:solidFill>
                <a:schemeClr val="bg1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altLang="en-GB" sz="2435">
              <a:solidFill>
                <a:schemeClr val="bg1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altLang="en-GB" sz="2435">
                <a:solidFill>
                  <a:schemeClr val="bg1"/>
                </a:solidFill>
                <a:sym typeface="+mn-ea"/>
              </a:rPr>
              <a:t>Neleri güzel yaptım?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altLang="en-GB" sz="2435">
                <a:solidFill>
                  <a:schemeClr val="bg1"/>
                </a:solidFill>
                <a:sym typeface="+mn-ea"/>
              </a:rPr>
              <a:t>Neleri daha güzel yapabilirdim?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altLang="en-GB" sz="2435">
              <a:solidFill>
                <a:schemeClr val="bg1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altLang="en-GB" sz="2435">
              <a:solidFill>
                <a:schemeClr val="bg1"/>
              </a:solidFill>
              <a:sym typeface="+mn-ea"/>
            </a:endParaRPr>
          </a:p>
          <a:p>
            <a:endParaRPr lang="tr-TR" altLang="en-GB" sz="2435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altLang="en-GB" sz="2435">
              <a:solidFill>
                <a:schemeClr val="bg1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altLang="en-GB" sz="2435">
              <a:solidFill>
                <a:schemeClr val="bg1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altLang="en-GB" sz="2435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None/>
            </a:pPr>
            <a:endParaRPr lang="tr-TR" altLang="en-GB" sz="2435">
              <a:solidFill>
                <a:schemeClr val="bg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23450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B0534EE-5929-6E5B-F7D4-4125FC98B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042" y="764704"/>
            <a:ext cx="10818991" cy="4525963"/>
          </a:xfrm>
        </p:spPr>
        <p:txBody>
          <a:bodyPr/>
          <a:lstStyle/>
          <a:p>
            <a:pPr marL="0" indent="0">
              <a:buNone/>
            </a:pPr>
            <a:endParaRPr lang="tr-TR" sz="300" b="1" u="sng">
              <a:solidFill>
                <a:srgbClr val="7030A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  <a:p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  <a:p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</p:txBody>
      </p:sp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1043881" y="1124744"/>
            <a:ext cx="9029390" cy="3457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 i="0" u="none" strike="noStrike" cap="none" err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Linkedin</a:t>
            </a: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nedir?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endParaRPr lang="tr-TR"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Benzer platformlar hangileridir?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endParaRPr lang="tr-TR" sz="2800" b="1">
              <a:solidFill>
                <a:srgbClr val="7030A0"/>
              </a:solidFill>
              <a:latin typeface="Calibri"/>
              <a:cs typeface="Calibri"/>
              <a:sym typeface="Calibri"/>
            </a:endParaRPr>
          </a:p>
          <a:p>
            <a:pPr marL="342900" lvl="1" indent="-342900"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 i="0" u="none" strike="noStrike" cap="none" err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Linkedin</a:t>
            </a: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nasıl kurulur?</a:t>
            </a:r>
          </a:p>
          <a:p>
            <a:pPr marL="342900" lvl="1" indent="-342900">
              <a:buClr>
                <a:srgbClr val="7030A0"/>
              </a:buClr>
              <a:buSzPts val="2400"/>
              <a:buFont typeface="Noto Sans Symbols"/>
              <a:buChar char="▪"/>
            </a:pP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Başlangıç için </a:t>
            </a:r>
            <a:r>
              <a:rPr lang="tr-TR" sz="2800" b="1" i="0" u="none" strike="noStrike" cap="none" err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Linkedin</a:t>
            </a: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de nelere dikkat edilmeli? </a:t>
            </a: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b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Linkedin Logo, symbol, meaning, history, Vector, PNG">
            <a:extLst>
              <a:ext uri="{FF2B5EF4-FFF2-40B4-BE49-F238E27FC236}">
                <a16:creationId xmlns:a16="http://schemas.microsoft.com/office/drawing/2014/main" id="{5182C5F8-2651-49E9-B93D-2F5157E6B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113" y="87313"/>
            <a:ext cx="5616624" cy="226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1059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B0534EE-5929-6E5B-F7D4-4125FC98B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042" y="764704"/>
            <a:ext cx="10818991" cy="4525963"/>
          </a:xfrm>
        </p:spPr>
        <p:txBody>
          <a:bodyPr/>
          <a:lstStyle/>
          <a:p>
            <a:pPr marL="0" indent="0">
              <a:buNone/>
            </a:pPr>
            <a:endParaRPr lang="tr-TR" sz="300" b="1" u="sng">
              <a:solidFill>
                <a:srgbClr val="7030A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  <a:p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  <a:p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</p:txBody>
      </p:sp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294665" y="994356"/>
            <a:ext cx="4393663" cy="524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r>
              <a:rPr lang="tr-TR" sz="2800" b="1" i="0" u="none" strike="noStrike" cap="none" err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Linkedin</a:t>
            </a: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nedir?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Arial" panose="020B0604020202020204" pitchFamily="34" charset="0"/>
              <a:buChar char="•"/>
            </a:pPr>
            <a:r>
              <a:rPr lang="tr-TR" sz="2400" err="1">
                <a:solidFill>
                  <a:srgbClr val="7030A0"/>
                </a:solidFill>
                <a:latin typeface="+mj-lt"/>
                <a:cs typeface="Calibri"/>
              </a:rPr>
              <a:t>LinkedIn</a:t>
            </a:r>
            <a:r>
              <a:rPr lang="tr-TR" sz="2400">
                <a:solidFill>
                  <a:srgbClr val="7030A0"/>
                </a:solidFill>
                <a:latin typeface="+mj-lt"/>
                <a:cs typeface="Calibri"/>
              </a:rPr>
              <a:t>, iş dünyasındaki kişilerin diğer kişilerle iletişim kurmasını ve bilgi alışverişi yapmasını amaçlayan </a:t>
            </a:r>
            <a:r>
              <a:rPr lang="tr-TR" sz="2400" b="1">
                <a:solidFill>
                  <a:srgbClr val="7030A0"/>
                </a:solidFill>
                <a:latin typeface="+mj-lt"/>
                <a:cs typeface="Calibri"/>
              </a:rPr>
              <a:t>profesyonel sosyal iş ağı</a:t>
            </a:r>
            <a:r>
              <a:rPr lang="tr-TR" sz="2400">
                <a:solidFill>
                  <a:srgbClr val="7030A0"/>
                </a:solidFill>
                <a:latin typeface="+mj-lt"/>
                <a:cs typeface="Calibri"/>
              </a:rPr>
              <a:t> ve sosyal paylaşım platformudur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Arial" panose="020B0604020202020204" pitchFamily="34" charset="0"/>
              <a:buChar char="•"/>
            </a:pPr>
            <a:r>
              <a:rPr lang="tr-TR" sz="2400">
                <a:solidFill>
                  <a:srgbClr val="7030A0"/>
                </a:solidFill>
                <a:latin typeface="+mj-lt"/>
                <a:cs typeface="Calibri"/>
              </a:rPr>
              <a:t>Kaliforniya merkezlidir. 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Arial" panose="020B0604020202020204" pitchFamily="34" charset="0"/>
              <a:buChar char="•"/>
            </a:pPr>
            <a:r>
              <a:rPr lang="tr-TR" sz="2400" err="1">
                <a:solidFill>
                  <a:srgbClr val="7030A0"/>
                </a:solidFill>
                <a:latin typeface="+mj-lt"/>
                <a:cs typeface="Calibri"/>
              </a:rPr>
              <a:t>2002'de</a:t>
            </a:r>
            <a:r>
              <a:rPr lang="tr-TR" sz="2400">
                <a:solidFill>
                  <a:srgbClr val="7030A0"/>
                </a:solidFill>
                <a:latin typeface="+mj-lt"/>
                <a:cs typeface="Calibri"/>
              </a:rPr>
              <a:t> kurulmuştur.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Arial" panose="020B0604020202020204" pitchFamily="34" charset="0"/>
              <a:buChar char="•"/>
            </a:pPr>
            <a:r>
              <a:rPr lang="tr-TR" sz="2400">
                <a:solidFill>
                  <a:srgbClr val="7030A0"/>
                </a:solidFill>
                <a:latin typeface="+mj-lt"/>
                <a:cs typeface="Calibri"/>
                <a:sym typeface="Calibri"/>
              </a:rPr>
              <a:t>Dünyada 850 milyon kullanıcıya sahiptir.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Arial" panose="020B0604020202020204" pitchFamily="34" charset="0"/>
              <a:buChar char="•"/>
            </a:pPr>
            <a:r>
              <a:rPr lang="tr-TR" sz="2400">
                <a:solidFill>
                  <a:srgbClr val="7030A0"/>
                </a:solidFill>
                <a:latin typeface="+mj-lt"/>
                <a:cs typeface="Calibri"/>
                <a:sym typeface="Calibri"/>
              </a:rPr>
              <a:t>Kullanıcıların %</a:t>
            </a:r>
            <a:r>
              <a:rPr lang="tr-TR" sz="2400" err="1">
                <a:solidFill>
                  <a:srgbClr val="7030A0"/>
                </a:solidFill>
                <a:latin typeface="+mj-lt"/>
                <a:cs typeface="Calibri"/>
                <a:sym typeface="Calibri"/>
              </a:rPr>
              <a:t>40’ı</a:t>
            </a:r>
            <a:r>
              <a:rPr lang="tr-TR" sz="2400">
                <a:solidFill>
                  <a:srgbClr val="7030A0"/>
                </a:solidFill>
                <a:latin typeface="+mj-lt"/>
                <a:cs typeface="Calibri"/>
                <a:sym typeface="Calibri"/>
              </a:rPr>
              <a:t> günlük olarak hesaplarını kontrol ediyor.</a:t>
            </a: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br>
              <a:rPr lang="tr-TR" sz="2400" i="0" u="none" strike="noStrike" cap="none">
                <a:solidFill>
                  <a:srgbClr val="7030A0"/>
                </a:solidFill>
                <a:latin typeface="+mj-lt"/>
                <a:ea typeface="Calibri"/>
                <a:cs typeface="Calibri"/>
                <a:sym typeface="Calibri"/>
              </a:rPr>
            </a:br>
            <a:endParaRPr sz="2400" i="0" u="none" strike="noStrike" cap="none">
              <a:solidFill>
                <a:srgbClr val="7030A0"/>
              </a:solidFill>
              <a:latin typeface="+mj-lt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Linkedin Logo, symbol, meaning, history, Vector, PNG">
            <a:extLst>
              <a:ext uri="{FF2B5EF4-FFF2-40B4-BE49-F238E27FC236}">
                <a16:creationId xmlns:a16="http://schemas.microsoft.com/office/drawing/2014/main" id="{5182C5F8-2651-49E9-B93D-2F5157E6B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6146" y="-187091"/>
            <a:ext cx="2376264" cy="118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he Latest LinkedIn Statistics: Everything You Need to Know — DataReportal  – Global Digital Insights">
            <a:extLst>
              <a:ext uri="{FF2B5EF4-FFF2-40B4-BE49-F238E27FC236}">
                <a16:creationId xmlns:a16="http://schemas.microsoft.com/office/drawing/2014/main" id="{8B54AA55-A8B0-4D2B-AC4E-47FD03B95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531" y="736062"/>
            <a:ext cx="6761879" cy="550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5302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B0534EE-5929-6E5B-F7D4-4125FC98B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042" y="764704"/>
            <a:ext cx="10818991" cy="4525963"/>
          </a:xfrm>
        </p:spPr>
        <p:txBody>
          <a:bodyPr/>
          <a:lstStyle/>
          <a:p>
            <a:pPr marL="0" indent="0">
              <a:buNone/>
            </a:pPr>
            <a:endParaRPr lang="tr-TR" sz="300" b="1" u="sng">
              <a:solidFill>
                <a:srgbClr val="7030A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  <a:p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  <a:p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</p:txBody>
      </p:sp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272268" y="-125461"/>
            <a:ext cx="10400698" cy="1780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1" indent="-342900">
              <a:buClr>
                <a:srgbClr val="7030A0"/>
              </a:buClr>
              <a:buSzPts val="2400"/>
              <a:buFont typeface="Noto Sans Symbols"/>
              <a:buChar char="▪"/>
            </a:pP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r>
              <a:rPr lang="tr-TR" sz="2400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Avrupa’ da yaklaşık 185 milyon, Türkiye’ de ise 12 milyon kullanıcıya sahiptir.</a:t>
            </a: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b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2B2ADC20-522A-41D4-8748-D83C432C7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40" y="1779387"/>
            <a:ext cx="5665663" cy="4463075"/>
          </a:xfrm>
          <a:prstGeom prst="rect">
            <a:avLst/>
          </a:prstGeom>
        </p:spPr>
      </p:pic>
      <p:pic>
        <p:nvPicPr>
          <p:cNvPr id="7" name="Picture 2" descr="Linkedin Logo, symbol, meaning, history, Vector, PNG">
            <a:extLst>
              <a:ext uri="{FF2B5EF4-FFF2-40B4-BE49-F238E27FC236}">
                <a16:creationId xmlns:a16="http://schemas.microsoft.com/office/drawing/2014/main" id="{BEFEF85F-0579-470A-BB9C-301707132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6146" y="-187091"/>
            <a:ext cx="2376264" cy="118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17EFFB6E-E870-421F-9E5A-34DE8A6DE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9157" y="1779386"/>
            <a:ext cx="5665663" cy="446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06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B0534EE-5929-6E5B-F7D4-4125FC98B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042" y="764704"/>
            <a:ext cx="10818991" cy="936105"/>
          </a:xfrm>
        </p:spPr>
        <p:txBody>
          <a:bodyPr/>
          <a:lstStyle/>
          <a:p>
            <a:pPr marL="0" indent="0">
              <a:buNone/>
            </a:pPr>
            <a:endParaRPr lang="tr-TR" sz="300" b="1" u="sng">
              <a:solidFill>
                <a:srgbClr val="7030A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  <a:p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  <a:p>
            <a:endParaRPr lang="tr-TR" sz="3200">
              <a:solidFill>
                <a:srgbClr val="7030A0"/>
              </a:solidFill>
              <a:latin typeface="Calibri"/>
              <a:cs typeface="Calibri"/>
            </a:endParaRPr>
          </a:p>
        </p:txBody>
      </p:sp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338748" y="994357"/>
            <a:ext cx="9029390" cy="706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Benzer platformlar bazıları;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 err="1">
                <a:solidFill>
                  <a:srgbClr val="7030A0"/>
                </a:solidFill>
                <a:latin typeface="Calibri"/>
                <a:cs typeface="Calibri"/>
                <a:sym typeface="Calibri"/>
              </a:rPr>
              <a:t>İndeed</a:t>
            </a:r>
            <a:endParaRPr lang="tr-TR" sz="2800" b="1">
              <a:solidFill>
                <a:srgbClr val="7030A0"/>
              </a:solidFill>
              <a:latin typeface="Calibri"/>
              <a:cs typeface="Calibri"/>
              <a:sym typeface="Calibri"/>
            </a:endParaRP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 err="1">
                <a:solidFill>
                  <a:srgbClr val="7030A0"/>
                </a:solidFill>
                <a:latin typeface="Calibri"/>
                <a:cs typeface="Calibri"/>
                <a:sym typeface="Calibri"/>
              </a:rPr>
              <a:t>Glassdoor</a:t>
            </a:r>
            <a:endParaRPr lang="tr-TR" sz="2800" b="1">
              <a:solidFill>
                <a:srgbClr val="7030A0"/>
              </a:solidFill>
              <a:latin typeface="Calibri"/>
              <a:cs typeface="Calibri"/>
              <a:sym typeface="Calibri"/>
            </a:endParaRP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 err="1">
                <a:solidFill>
                  <a:srgbClr val="7030A0"/>
                </a:solidFill>
                <a:latin typeface="Calibri"/>
                <a:cs typeface="Calibri"/>
                <a:sym typeface="Calibri"/>
              </a:rPr>
              <a:t>Angellist</a:t>
            </a:r>
            <a:endParaRPr lang="tr-TR" sz="2800" b="1">
              <a:solidFill>
                <a:srgbClr val="7030A0"/>
              </a:solidFill>
              <a:latin typeface="Calibri"/>
              <a:cs typeface="Calibri"/>
              <a:sym typeface="Calibri"/>
            </a:endParaRP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 err="1">
                <a:solidFill>
                  <a:srgbClr val="7030A0"/>
                </a:solidFill>
                <a:latin typeface="Calibri"/>
                <a:cs typeface="Calibri"/>
                <a:sym typeface="Calibri"/>
              </a:rPr>
              <a:t>Ladders</a:t>
            </a:r>
            <a:endParaRPr lang="tr-TR" sz="2800" b="1">
              <a:solidFill>
                <a:srgbClr val="7030A0"/>
              </a:solidFill>
              <a:latin typeface="Calibri"/>
              <a:cs typeface="Calibri"/>
              <a:sym typeface="Calibri"/>
            </a:endParaRP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 err="1">
                <a:solidFill>
                  <a:srgbClr val="7030A0"/>
                </a:solidFill>
                <a:latin typeface="Calibri"/>
                <a:cs typeface="Calibri"/>
                <a:sym typeface="Calibri"/>
              </a:rPr>
              <a:t>Getwork</a:t>
            </a:r>
            <a:endParaRPr lang="tr-TR" sz="2800" b="1">
              <a:solidFill>
                <a:srgbClr val="7030A0"/>
              </a:solidFill>
              <a:latin typeface="Calibri"/>
              <a:cs typeface="Calibri"/>
              <a:sym typeface="Calibri"/>
            </a:endParaRP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>
                <a:solidFill>
                  <a:srgbClr val="7030A0"/>
                </a:solidFill>
                <a:latin typeface="Calibri"/>
                <a:cs typeface="Calibri"/>
                <a:sym typeface="Calibri"/>
              </a:rPr>
              <a:t>FlexJobs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>
                <a:solidFill>
                  <a:srgbClr val="7030A0"/>
                </a:solidFill>
                <a:latin typeface="Calibri"/>
                <a:cs typeface="Calibri"/>
                <a:sym typeface="Calibri"/>
              </a:rPr>
              <a:t>Xing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>
                <a:solidFill>
                  <a:srgbClr val="7030A0"/>
                </a:solidFill>
                <a:latin typeface="Calibri"/>
                <a:cs typeface="Calibri"/>
                <a:sym typeface="Calibri"/>
              </a:rPr>
              <a:t>Monster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>
                <a:solidFill>
                  <a:srgbClr val="7030A0"/>
                </a:solidFill>
                <a:latin typeface="Calibri"/>
                <a:cs typeface="Calibri"/>
                <a:sym typeface="Calibri"/>
              </a:rPr>
              <a:t>Scouted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r>
              <a:rPr lang="tr-TR" sz="2800" b="1">
                <a:solidFill>
                  <a:srgbClr val="7030A0"/>
                </a:solidFill>
                <a:latin typeface="Calibri"/>
                <a:cs typeface="Calibri"/>
                <a:sym typeface="Calibri"/>
              </a:rPr>
              <a:t>Snagajob</a:t>
            </a:r>
          </a:p>
          <a:p>
            <a:pPr marL="3429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Font typeface="Noto Sans Symbols"/>
              <a:buChar char="▪"/>
            </a:pPr>
            <a:endParaRPr lang="tr-TR" sz="2800" b="1">
              <a:solidFill>
                <a:srgbClr val="7030A0"/>
              </a:solidFill>
              <a:latin typeface="Calibri"/>
              <a:cs typeface="Calibri"/>
              <a:sym typeface="Calibri"/>
            </a:endParaRP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endParaRPr lang="tr-TR" sz="2800" b="1">
              <a:solidFill>
                <a:srgbClr val="7030A0"/>
              </a:solidFill>
              <a:latin typeface="Calibri"/>
              <a:cs typeface="Calibri"/>
              <a:sym typeface="Calibri"/>
            </a:endParaRP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b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2" descr="Linkedin Logo, symbol, meaning, history, Vector, PNG">
            <a:extLst>
              <a:ext uri="{FF2B5EF4-FFF2-40B4-BE49-F238E27FC236}">
                <a16:creationId xmlns:a16="http://schemas.microsoft.com/office/drawing/2014/main" id="{DC59D3F9-36E9-473C-839E-0262082A4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6146" y="-187091"/>
            <a:ext cx="2376264" cy="118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34DE97F5-3876-43BB-B14D-C86EC60FE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353" y="1002314"/>
            <a:ext cx="6485706" cy="524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142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155929" y="799856"/>
            <a:ext cx="11617143" cy="8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tr-TR" sz="2800" b="1" i="0" u="none" strike="noStrike" cap="none" err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Linkedin</a:t>
            </a: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nasıl kurulur?</a:t>
            </a:r>
          </a:p>
          <a:p>
            <a:pPr marL="0" lvl="1">
              <a:buClr>
                <a:srgbClr val="7030A0"/>
              </a:buClr>
              <a:buSzPts val="2400"/>
            </a:pPr>
            <a:r>
              <a:rPr lang="tr-TR" sz="2800">
                <a:solidFill>
                  <a:srgbClr val="7030A0"/>
                </a:solidFill>
                <a:latin typeface="Calibri"/>
                <a:cs typeface="Calibri"/>
              </a:rPr>
              <a:t>   ‘</a:t>
            </a:r>
            <a:r>
              <a:rPr lang="tr-TR" sz="2800" err="1">
                <a:solidFill>
                  <a:srgbClr val="7030A0"/>
                </a:solidFill>
                <a:latin typeface="Calibri"/>
                <a:cs typeface="Calibri"/>
              </a:rPr>
              <a:t>https</a:t>
            </a:r>
            <a:r>
              <a:rPr lang="tr-TR" sz="2800">
                <a:solidFill>
                  <a:srgbClr val="7030A0"/>
                </a:solidFill>
                <a:latin typeface="Calibri"/>
                <a:cs typeface="Calibri"/>
              </a:rPr>
              <a:t>://</a:t>
            </a:r>
            <a:r>
              <a:rPr lang="tr-TR" sz="2800" err="1">
                <a:solidFill>
                  <a:srgbClr val="7030A0"/>
                </a:solidFill>
                <a:latin typeface="Calibri"/>
                <a:cs typeface="Calibri"/>
              </a:rPr>
              <a:t>www.linkedin.com</a:t>
            </a:r>
            <a:r>
              <a:rPr lang="tr-TR" sz="2800">
                <a:solidFill>
                  <a:srgbClr val="7030A0"/>
                </a:solidFill>
                <a:latin typeface="Calibri"/>
                <a:cs typeface="Calibri"/>
              </a:rPr>
              <a:t>’ adresinden ‘</a:t>
            </a:r>
            <a:r>
              <a:rPr lang="tr-TR" sz="2800" err="1">
                <a:solidFill>
                  <a:srgbClr val="7030A0"/>
                </a:solidFill>
                <a:latin typeface="Calibri"/>
                <a:cs typeface="Calibri"/>
              </a:rPr>
              <a:t>Join</a:t>
            </a:r>
            <a:r>
              <a:rPr lang="tr-TR" sz="2800">
                <a:solidFill>
                  <a:srgbClr val="7030A0"/>
                </a:solidFill>
                <a:latin typeface="Calibri"/>
                <a:cs typeface="Calibri"/>
              </a:rPr>
              <a:t> </a:t>
            </a:r>
            <a:r>
              <a:rPr lang="tr-TR" sz="2800" err="1">
                <a:solidFill>
                  <a:srgbClr val="7030A0"/>
                </a:solidFill>
                <a:latin typeface="Calibri"/>
                <a:cs typeface="Calibri"/>
              </a:rPr>
              <a:t>now</a:t>
            </a:r>
            <a:r>
              <a:rPr lang="tr-TR" sz="2800">
                <a:solidFill>
                  <a:srgbClr val="7030A0"/>
                </a:solidFill>
                <a:latin typeface="Calibri"/>
                <a:cs typeface="Calibri"/>
              </a:rPr>
              <a:t>’ a tıklayınız.</a:t>
            </a:r>
          </a:p>
          <a:p>
            <a:pPr marL="342900" lvl="1" indent="-342900">
              <a:buClr>
                <a:srgbClr val="7030A0"/>
              </a:buClr>
              <a:buSzPts val="2400"/>
              <a:buFont typeface="Noto Sans Symbols"/>
              <a:buChar char="▪"/>
            </a:pP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b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2" descr="Linkedin Logo, symbol, meaning, history, Vector, PNG">
            <a:extLst>
              <a:ext uri="{FF2B5EF4-FFF2-40B4-BE49-F238E27FC236}">
                <a16:creationId xmlns:a16="http://schemas.microsoft.com/office/drawing/2014/main" id="{E338ED29-29F5-4932-B5C4-B1BB27C7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100" y="-171400"/>
            <a:ext cx="2376264" cy="118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DB5B149B-7B14-44F6-9238-4CD456F20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41" y="1707238"/>
            <a:ext cx="9433048" cy="435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758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155929" y="799856"/>
            <a:ext cx="11617143" cy="8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tr-TR" sz="2800" b="1" i="0" u="none" strike="noStrike" cap="none" err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Linkedin</a:t>
            </a: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nasıl kurulur?</a:t>
            </a:r>
          </a:p>
          <a:p>
            <a:pPr marL="0" lvl="1">
              <a:buClr>
                <a:srgbClr val="7030A0"/>
              </a:buClr>
              <a:buSzPts val="2400"/>
            </a:pPr>
            <a:r>
              <a:rPr lang="tr-TR" sz="2800">
                <a:solidFill>
                  <a:srgbClr val="7030A0"/>
                </a:solidFill>
                <a:latin typeface="Calibri"/>
                <a:cs typeface="Calibri"/>
              </a:rPr>
              <a:t>Google adresi veya istenilen email adresi ile şifrenizi belirleyip ‘Agree&amp;Join’ butonuna tıklayınız.</a:t>
            </a:r>
          </a:p>
          <a:p>
            <a:pPr marL="342900" lvl="1" indent="-342900">
              <a:buClr>
                <a:srgbClr val="7030A0"/>
              </a:buClr>
              <a:buSzPts val="2400"/>
              <a:buFont typeface="Noto Sans Symbols"/>
              <a:buChar char="▪"/>
            </a:pP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b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2" descr="Linkedin Logo, symbol, meaning, history, Vector, PNG">
            <a:extLst>
              <a:ext uri="{FF2B5EF4-FFF2-40B4-BE49-F238E27FC236}">
                <a16:creationId xmlns:a16="http://schemas.microsoft.com/office/drawing/2014/main" id="{E338ED29-29F5-4932-B5C4-B1BB27C7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100" y="-171400"/>
            <a:ext cx="2376264" cy="118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9466F490-E1ED-4275-A81E-71AD9CA29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152" y="1988839"/>
            <a:ext cx="5112569" cy="417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5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8;p1">
            <a:extLst>
              <a:ext uri="{FF2B5EF4-FFF2-40B4-BE49-F238E27FC236}">
                <a16:creationId xmlns:a16="http://schemas.microsoft.com/office/drawing/2014/main" id="{EDF1FF54-BE1D-42DA-A4CD-1FB2A1F61405}"/>
              </a:ext>
            </a:extLst>
          </p:cNvPr>
          <p:cNvSpPr txBox="1"/>
          <p:nvPr/>
        </p:nvSpPr>
        <p:spPr>
          <a:xfrm>
            <a:off x="155929" y="799855"/>
            <a:ext cx="11617143" cy="909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tr-TR" sz="2800" b="1" i="0" u="none" strike="noStrike" cap="none" err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Linkedin</a:t>
            </a: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nasıl kurulur?</a:t>
            </a:r>
          </a:p>
          <a:p>
            <a:pPr marL="0" lvl="1">
              <a:buClr>
                <a:srgbClr val="7030A0"/>
              </a:buClr>
              <a:buSzPts val="2400"/>
            </a:pPr>
            <a:r>
              <a:rPr lang="tr-TR" sz="2800">
                <a:solidFill>
                  <a:srgbClr val="7030A0"/>
                </a:solidFill>
                <a:latin typeface="Calibri"/>
                <a:cs typeface="Calibri"/>
              </a:rPr>
              <a:t> Güvenlik için çıkan resimleri doğruladıktan sonra ülke ve şehri seçip ‘Next’ butonuna tıklayınız.</a:t>
            </a:r>
          </a:p>
          <a:p>
            <a:pPr marL="0" lvl="1">
              <a:buClr>
                <a:srgbClr val="7030A0"/>
              </a:buClr>
              <a:buSzPts val="2400"/>
            </a:pPr>
            <a:endParaRPr lang="tr-TR" sz="2800">
              <a:solidFill>
                <a:srgbClr val="7030A0"/>
              </a:solidFill>
              <a:latin typeface="Calibri"/>
              <a:cs typeface="Calibri"/>
            </a:endParaRPr>
          </a:p>
          <a:p>
            <a:pPr marL="342900" lvl="1" indent="-342900">
              <a:buClr>
                <a:srgbClr val="7030A0"/>
              </a:buClr>
              <a:buSzPts val="2400"/>
              <a:buFont typeface="Noto Sans Symbols"/>
              <a:buChar char="▪"/>
            </a:pP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1" algn="l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</a:pPr>
            <a:br>
              <a:rPr lang="tr-TR" sz="280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1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203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2" descr="Linkedin Logo, symbol, meaning, history, Vector, PNG">
            <a:extLst>
              <a:ext uri="{FF2B5EF4-FFF2-40B4-BE49-F238E27FC236}">
                <a16:creationId xmlns:a16="http://schemas.microsoft.com/office/drawing/2014/main" id="{E338ED29-29F5-4932-B5C4-B1BB27C7A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100" y="-171400"/>
            <a:ext cx="2376264" cy="118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5216CDB9-094B-430E-8501-5CD1A3AA9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4121" y="2132855"/>
            <a:ext cx="6375424" cy="402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903035"/>
      </p:ext>
    </p:extLst>
  </p:cSld>
  <p:clrMapOvr>
    <a:masterClrMapping/>
  </p:clrMapOvr>
</p:sld>
</file>

<file path=ppt/theme/theme1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{CD03A1F0-5A8E-DF45-A790-339BF05B0193}tf16401369</Template>
  <TotalTime>1244</TotalTime>
  <Words>435</Words>
  <Application>Microsoft Office PowerPoint</Application>
  <PresentationFormat>Özel</PresentationFormat>
  <Paragraphs>118</Paragraphs>
  <Slides>16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16</vt:i4>
      </vt:variant>
    </vt:vector>
  </HeadingPairs>
  <TitlesOfParts>
    <vt:vector size="23" baseType="lpstr">
      <vt:lpstr>Arial</vt:lpstr>
      <vt:lpstr>Calibri</vt:lpstr>
      <vt:lpstr>Candara</vt:lpstr>
      <vt:lpstr>Ink Free</vt:lpstr>
      <vt:lpstr>Noto Sans Symbols</vt:lpstr>
      <vt:lpstr>Times New Roman</vt:lpstr>
      <vt:lpstr>Ofis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resul yuksektepe</dc:creator>
  <cp:lastModifiedBy>ferudun</cp:lastModifiedBy>
  <cp:revision>142</cp:revision>
  <dcterms:created xsi:type="dcterms:W3CDTF">2022-06-13T16:52:00Z</dcterms:created>
  <dcterms:modified xsi:type="dcterms:W3CDTF">2023-03-05T19:46:16Z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0636185BD2654017A91554155C01119B</vt:lpwstr>
  </property>
  <property fmtid="{D5CDD505-2E9C-101B-9397-08002B2CF9AE}" pid="3" name="KSOProductBuildVer">
    <vt:lpwstr>2057-11.2.0.11254</vt:lpwstr>
  </property>
</Properties>
</file>

<file path=docProps/thumbnail.jpeg>
</file>